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56" r:id="rId5"/>
    <p:sldId id="371" r:id="rId6"/>
    <p:sldId id="373" r:id="rId7"/>
    <p:sldId id="384" r:id="rId8"/>
    <p:sldId id="390" r:id="rId9"/>
    <p:sldId id="389" r:id="rId10"/>
    <p:sldId id="388" r:id="rId11"/>
    <p:sldId id="387" r:id="rId12"/>
    <p:sldId id="273" r:id="rId13"/>
  </p:sldIdLst>
  <p:sldSz cx="9144000" cy="6858000" type="screen4x3"/>
  <p:notesSz cx="7075488" cy="936148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FFFF"/>
    <a:srgbClr val="33CCCC"/>
    <a:srgbClr val="F1F1F5"/>
    <a:srgbClr val="00B0F0"/>
    <a:srgbClr val="99CCFF"/>
    <a:srgbClr val="FFFFCC"/>
    <a:srgbClr val="CCFFCC"/>
    <a:srgbClr val="E7E8EE"/>
    <a:srgbClr val="00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9830" autoAdjust="0"/>
  </p:normalViewPr>
  <p:slideViewPr>
    <p:cSldViewPr>
      <p:cViewPr varScale="1">
        <p:scale>
          <a:sx n="73" d="100"/>
          <a:sy n="73" d="100"/>
        </p:scale>
        <p:origin x="1320" y="60"/>
      </p:cViewPr>
      <p:guideLst>
        <p:guide orient="horz" pos="2160"/>
        <p:guide pos="2880"/>
        <p:guide orient="horz" pos="391"/>
      </p:guideLst>
    </p:cSldViewPr>
  </p:slideViewPr>
  <p:outlineViewPr>
    <p:cViewPr>
      <p:scale>
        <a:sx n="33" d="100"/>
        <a:sy n="33" d="100"/>
      </p:scale>
      <p:origin x="0" y="39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media/image1.png>
</file>

<file path=ppt/media/image2.png>
</file>

<file path=ppt/media/image3.png>
</file>

<file path=ppt/media/image4.png>
</file>

<file path=ppt/media/image5.png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045" cy="468075"/>
          </a:xfrm>
          <a:prstGeom prst="rect">
            <a:avLst/>
          </a:prstGeom>
        </p:spPr>
        <p:txBody>
          <a:bodyPr vert="horz" lIns="93918" tIns="46959" rIns="93918" bIns="46959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4007806" y="0"/>
            <a:ext cx="3066045" cy="468075"/>
          </a:xfrm>
          <a:prstGeom prst="rect">
            <a:avLst/>
          </a:prstGeom>
        </p:spPr>
        <p:txBody>
          <a:bodyPr vert="horz" lIns="93918" tIns="46959" rIns="93918" bIns="46959" rtlCol="0"/>
          <a:lstStyle>
            <a:lvl1pPr algn="r">
              <a:defRPr sz="1200"/>
            </a:lvl1pPr>
          </a:lstStyle>
          <a:p>
            <a:fld id="{25EC5BC5-84C7-499C-A5EF-1EB0FC70F2B7}" type="datetimeFigureOut">
              <a:rPr kumimoji="1" lang="ja-JP" altLang="en-US" smtClean="0"/>
              <a:t>2020/1/16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703263"/>
            <a:ext cx="4675188" cy="3508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18" tIns="46959" rIns="93918" bIns="46959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07549" y="4446707"/>
            <a:ext cx="5660390" cy="4212670"/>
          </a:xfrm>
          <a:prstGeom prst="rect">
            <a:avLst/>
          </a:prstGeom>
        </p:spPr>
        <p:txBody>
          <a:bodyPr vert="horz" lIns="93918" tIns="46959" rIns="93918" bIns="46959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891789"/>
            <a:ext cx="3066045" cy="468075"/>
          </a:xfrm>
          <a:prstGeom prst="rect">
            <a:avLst/>
          </a:prstGeom>
        </p:spPr>
        <p:txBody>
          <a:bodyPr vert="horz" lIns="93918" tIns="46959" rIns="93918" bIns="46959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4007806" y="8891789"/>
            <a:ext cx="3066045" cy="468075"/>
          </a:xfrm>
          <a:prstGeom prst="rect">
            <a:avLst/>
          </a:prstGeom>
        </p:spPr>
        <p:txBody>
          <a:bodyPr vert="horz" lIns="93918" tIns="46959" rIns="93918" bIns="46959" rtlCol="0" anchor="b"/>
          <a:lstStyle>
            <a:lvl1pPr algn="r">
              <a:defRPr sz="1200"/>
            </a:lvl1pPr>
          </a:lstStyle>
          <a:p>
            <a:fld id="{873EEE67-624D-4525-86F8-7F0B2A767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3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" name="Rectangle 3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741363" y="3582988"/>
            <a:ext cx="7934325" cy="727075"/>
          </a:xfrm>
        </p:spPr>
        <p:txBody>
          <a:bodyPr/>
          <a:lstStyle>
            <a:lvl1pPr marL="0" indent="0">
              <a:spcBef>
                <a:spcPct val="5000"/>
              </a:spcBef>
              <a:defRPr sz="1600"/>
            </a:lvl1pPr>
          </a:lstStyle>
          <a:p>
            <a:pPr lvl="0"/>
            <a:r>
              <a:rPr lang="ja-JP" altLang="en-US" noProof="0"/>
              <a:t>マスター サブタイトルの書式設定</a:t>
            </a:r>
          </a:p>
        </p:txBody>
      </p:sp>
      <p:sp>
        <p:nvSpPr>
          <p:cNvPr id="3107" name="Rectangle 35"/>
          <p:cNvSpPr>
            <a:spLocks noGrp="1" noChangeArrowheads="1"/>
          </p:cNvSpPr>
          <p:nvPr>
            <p:ph type="ctrTitle" sz="quarter"/>
          </p:nvPr>
        </p:nvSpPr>
        <p:spPr>
          <a:xfrm>
            <a:off x="719138" y="1298575"/>
            <a:ext cx="7956550" cy="1366838"/>
          </a:xfrm>
        </p:spPr>
        <p:txBody>
          <a:bodyPr/>
          <a:lstStyle>
            <a:lvl1pPr>
              <a:defRPr kumimoji="0" sz="4400"/>
            </a:lvl1pPr>
          </a:lstStyle>
          <a:p>
            <a:pPr lv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169" name="Line 97"/>
          <p:cNvSpPr>
            <a:spLocks noChangeShapeType="1"/>
          </p:cNvSpPr>
          <p:nvPr/>
        </p:nvSpPr>
        <p:spPr bwMode="auto">
          <a:xfrm>
            <a:off x="0" y="27813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3184" name="Rectangle 112"/>
          <p:cNvSpPr>
            <a:spLocks noChangeArrowheads="1"/>
          </p:cNvSpPr>
          <p:nvPr/>
        </p:nvSpPr>
        <p:spPr bwMode="auto">
          <a:xfrm>
            <a:off x="182563" y="6604000"/>
            <a:ext cx="2517775" cy="179388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3185" name="Text Box 113"/>
          <p:cNvSpPr txBox="1">
            <a:spLocks noChangeArrowheads="1"/>
          </p:cNvSpPr>
          <p:nvPr/>
        </p:nvSpPr>
        <p:spPr bwMode="auto">
          <a:xfrm>
            <a:off x="1193800" y="6580188"/>
            <a:ext cx="1546225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ja-JP" sz="900">
                <a:solidFill>
                  <a:srgbClr val="FF0000"/>
                </a:solidFill>
              </a:rPr>
              <a:t>Until: MMM. DD. 20YY</a:t>
            </a:r>
          </a:p>
        </p:txBody>
      </p:sp>
      <p:sp>
        <p:nvSpPr>
          <p:cNvPr id="3186" name="Text Box 114"/>
          <p:cNvSpPr txBox="1">
            <a:spLocks noChangeArrowheads="1"/>
          </p:cNvSpPr>
          <p:nvPr/>
        </p:nvSpPr>
        <p:spPr bwMode="auto">
          <a:xfrm>
            <a:off x="150813" y="6578600"/>
            <a:ext cx="15367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altLang="ja-JP" sz="900" b="1">
                <a:solidFill>
                  <a:srgbClr val="FF0000"/>
                </a:solidFill>
              </a:rPr>
              <a:t>SEGroup Confidential</a:t>
            </a:r>
          </a:p>
        </p:txBody>
      </p:sp>
      <p:pic>
        <p:nvPicPr>
          <p:cNvPr id="3187" name="Picture 115" descr="Tagline_Col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88" y="115888"/>
            <a:ext cx="1858962" cy="80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正方形/長方形 13"/>
          <p:cNvSpPr/>
          <p:nvPr userDrawn="1"/>
        </p:nvSpPr>
        <p:spPr>
          <a:xfrm>
            <a:off x="7308304" y="6538319"/>
            <a:ext cx="17604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ja-JP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【</a:t>
            </a:r>
            <a:r>
              <a:rPr lang="en-US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D-0302 </a:t>
            </a:r>
            <a:r>
              <a:rPr lang="ja-JP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用紙</a:t>
            </a:r>
            <a:r>
              <a:rPr lang="en-US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C02</a:t>
            </a:r>
            <a:r>
              <a:rPr lang="ja-JP" altLang="en-US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 </a:t>
            </a:r>
            <a:r>
              <a:rPr lang="en-US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Rev. B</a:t>
            </a:r>
            <a:r>
              <a:rPr lang="ja-JP" altLang="ja-JP" sz="1100" dirty="0">
                <a:solidFill>
                  <a:srgbClr val="FFFFFF">
                    <a:lumMod val="65000"/>
                  </a:srgbClr>
                </a:solidFill>
                <a:latin typeface="+mn-ea"/>
                <a:ea typeface="+mn-ea"/>
              </a:rPr>
              <a:t>】</a:t>
            </a:r>
            <a:endParaRPr lang="ja-JP" altLang="en-US" sz="1100" dirty="0">
              <a:solidFill>
                <a:srgbClr val="FFFFFF">
                  <a:lumMod val="65000"/>
                </a:srgb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95676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315855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815138" y="109538"/>
            <a:ext cx="2211387" cy="635952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179388" y="109538"/>
            <a:ext cx="6483350" cy="63595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9717361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タイトルと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388" y="109538"/>
            <a:ext cx="7377112" cy="4572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表プレースホルダー 2"/>
          <p:cNvSpPr>
            <a:spLocks noGrp="1"/>
          </p:cNvSpPr>
          <p:nvPr>
            <p:ph type="tbl" idx="1"/>
          </p:nvPr>
        </p:nvSpPr>
        <p:spPr>
          <a:xfrm>
            <a:off x="288925" y="692150"/>
            <a:ext cx="8737600" cy="5776913"/>
          </a:xfrm>
        </p:spPr>
        <p:txBody>
          <a:bodyPr/>
          <a:lstStyle/>
          <a:p>
            <a:r>
              <a:rPr lang="ja-JP" altLang="en-US"/>
              <a:t>アイコンをクリックして表を追加</a:t>
            </a:r>
          </a:p>
        </p:txBody>
      </p:sp>
    </p:spTree>
    <p:extLst>
      <p:ext uri="{BB962C8B-B14F-4D97-AF65-F5344CB8AC3E}">
        <p14:creationId xmlns:p14="http://schemas.microsoft.com/office/powerpoint/2010/main" val="306815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29100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97984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288925" y="692150"/>
            <a:ext cx="4292600" cy="5776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733925" y="692150"/>
            <a:ext cx="4292600" cy="5776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92131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728800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18121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32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567350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56032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Rectangle 86"/>
          <p:cNvSpPr>
            <a:spLocks noChangeArrowheads="1"/>
          </p:cNvSpPr>
          <p:nvPr/>
        </p:nvSpPr>
        <p:spPr bwMode="auto">
          <a:xfrm>
            <a:off x="0" y="0"/>
            <a:ext cx="9144000" cy="6524625"/>
          </a:xfrm>
          <a:prstGeom prst="rect">
            <a:avLst/>
          </a:prstGeom>
          <a:gradFill rotWithShape="1">
            <a:gsLst>
              <a:gs pos="0">
                <a:srgbClr val="66CCFF">
                  <a:alpha val="92000"/>
                </a:srgbClr>
              </a:gs>
              <a:gs pos="100000">
                <a:srgbClr val="66CCFF">
                  <a:gamma/>
                  <a:tint val="0"/>
                  <a:invGamma/>
                  <a:alpha val="92000"/>
                </a:srgbClr>
              </a:gs>
            </a:gsLst>
            <a:path path="rect">
              <a:fillToRect r="100000" b="10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109" name="Rectangle 85"/>
          <p:cNvSpPr>
            <a:spLocks noChangeArrowheads="1"/>
          </p:cNvSpPr>
          <p:nvPr/>
        </p:nvSpPr>
        <p:spPr bwMode="auto">
          <a:xfrm>
            <a:off x="173038" y="620713"/>
            <a:ext cx="8970962" cy="59039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085" name="Rectangle 61"/>
          <p:cNvSpPr>
            <a:spLocks noChangeArrowheads="1"/>
          </p:cNvSpPr>
          <p:nvPr/>
        </p:nvSpPr>
        <p:spPr bwMode="auto">
          <a:xfrm>
            <a:off x="173038" y="6524625"/>
            <a:ext cx="8970962" cy="3333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062" name="Rectangle 38"/>
          <p:cNvSpPr>
            <a:spLocks noChangeArrowheads="1"/>
          </p:cNvSpPr>
          <p:nvPr/>
        </p:nvSpPr>
        <p:spPr bwMode="auto">
          <a:xfrm>
            <a:off x="8604250" y="6550025"/>
            <a:ext cx="514350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fld id="{E41A7DA5-43FB-4D72-A960-C91C112B5B28}" type="slidenum">
              <a:rPr kumimoji="0" lang="en-US" altLang="ja-JP" sz="1200" b="1">
                <a:solidFill>
                  <a:srgbClr val="4D4D4D"/>
                </a:solidFill>
              </a:rPr>
              <a:pPr algn="ct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0" lang="en-US" altLang="ja-JP" sz="1200" b="1">
              <a:solidFill>
                <a:srgbClr val="4D4D4D"/>
              </a:solidFill>
            </a:endParaRP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title"/>
          </p:nvPr>
        </p:nvSpPr>
        <p:spPr bwMode="auto">
          <a:xfrm>
            <a:off x="179388" y="109538"/>
            <a:ext cx="73771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64" name="Rectangle 40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8925" y="692150"/>
            <a:ext cx="8737600" cy="5776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■</a:t>
            </a:r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■第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■第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■第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</p:txBody>
      </p:sp>
      <p:sp>
        <p:nvSpPr>
          <p:cNvPr id="1077" name="Line 53"/>
          <p:cNvSpPr>
            <a:spLocks noChangeShapeType="1"/>
          </p:cNvSpPr>
          <p:nvPr/>
        </p:nvSpPr>
        <p:spPr bwMode="auto">
          <a:xfrm>
            <a:off x="8666163" y="6600825"/>
            <a:ext cx="0" cy="179388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104" name="Rectangle 80"/>
          <p:cNvSpPr>
            <a:spLocks noChangeArrowheads="1"/>
          </p:cNvSpPr>
          <p:nvPr/>
        </p:nvSpPr>
        <p:spPr bwMode="auto">
          <a:xfrm>
            <a:off x="182563" y="6604000"/>
            <a:ext cx="2517775" cy="179388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105" name="Text Box 81"/>
          <p:cNvSpPr txBox="1">
            <a:spLocks noChangeArrowheads="1"/>
          </p:cNvSpPr>
          <p:nvPr/>
        </p:nvSpPr>
        <p:spPr bwMode="auto">
          <a:xfrm>
            <a:off x="1193800" y="6580188"/>
            <a:ext cx="1546225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ja-JP" sz="900">
                <a:solidFill>
                  <a:srgbClr val="FF0000"/>
                </a:solidFill>
              </a:rPr>
              <a:t>Until: MMM. DD. 20YY</a:t>
            </a:r>
          </a:p>
        </p:txBody>
      </p:sp>
      <p:sp>
        <p:nvSpPr>
          <p:cNvPr id="1106" name="Text Box 82"/>
          <p:cNvSpPr txBox="1">
            <a:spLocks noChangeArrowheads="1"/>
          </p:cNvSpPr>
          <p:nvPr/>
        </p:nvSpPr>
        <p:spPr bwMode="auto">
          <a:xfrm>
            <a:off x="150813" y="6578600"/>
            <a:ext cx="15367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altLang="ja-JP" sz="900" b="1">
                <a:solidFill>
                  <a:srgbClr val="FF0000"/>
                </a:solidFill>
              </a:rPr>
              <a:t>SEGroup Confidential</a:t>
            </a:r>
          </a:p>
        </p:txBody>
      </p:sp>
      <p:pic>
        <p:nvPicPr>
          <p:cNvPr id="1108" name="Picture 84" descr="Tagline_Color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013" y="125413"/>
            <a:ext cx="9906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998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rgbClr val="10218B"/>
          </a:solidFill>
          <a:latin typeface="Arial" charset="0"/>
          <a:ea typeface="ＭＳ Ｐゴシック" pitchFamily="50" charset="-128"/>
        </a:defRPr>
      </a:lvl9pPr>
    </p:titleStyle>
    <p:bodyStyle>
      <a:lvl1pPr marL="182563" indent="-182563" algn="l" rtl="0" eaLnBrk="1" fontAlgn="base" hangingPunct="1">
        <a:spcBef>
          <a:spcPct val="0"/>
        </a:spcBef>
        <a:spcAft>
          <a:spcPct val="0"/>
        </a:spcAft>
        <a:buBlip>
          <a:blip r:embed="rId15"/>
        </a:buBlip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182563" algn="l" rtl="0" eaLnBrk="1" fontAlgn="base" hangingPunct="1">
        <a:spcBef>
          <a:spcPct val="0"/>
        </a:spcBef>
        <a:spcAft>
          <a:spcPct val="0"/>
        </a:spcAft>
        <a:buBlip>
          <a:blip r:embed="rId16"/>
        </a:buBlip>
        <a:defRPr kumimoji="1" sz="2000">
          <a:solidFill>
            <a:schemeClr val="tx1"/>
          </a:solidFill>
          <a:latin typeface="+mn-lt"/>
          <a:ea typeface="+mn-ea"/>
        </a:defRPr>
      </a:lvl2pPr>
      <a:lvl3pPr marL="984250" indent="-182563" algn="l" rtl="0" eaLnBrk="1" fontAlgn="base" hangingPunct="1">
        <a:spcBef>
          <a:spcPct val="0"/>
        </a:spcBef>
        <a:spcAft>
          <a:spcPct val="0"/>
        </a:spcAft>
        <a:buBlip>
          <a:blip r:embed="rId17"/>
        </a:buBlip>
        <a:defRPr kumimoji="1">
          <a:solidFill>
            <a:schemeClr val="tx1"/>
          </a:solidFill>
          <a:latin typeface="+mn-lt"/>
          <a:ea typeface="+mn-ea"/>
        </a:defRPr>
      </a:lvl3pPr>
      <a:lvl4pPr marL="1350963" indent="-182563" algn="l" rtl="0" eaLnBrk="1" fontAlgn="base" hangingPunct="1">
        <a:spcBef>
          <a:spcPct val="0"/>
        </a:spcBef>
        <a:spcAft>
          <a:spcPct val="0"/>
        </a:spcAft>
        <a:buBlip>
          <a:blip r:embed="rId18"/>
        </a:buBlip>
        <a:defRPr kumimoji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bg1"/>
          </a:solidFill>
          <a:latin typeface="Times New Roman" pitchFamily="18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bg1"/>
          </a:solidFill>
          <a:latin typeface="Times New Roman" pitchFamily="18" charset="0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bg1"/>
          </a:solidFill>
          <a:latin typeface="Times New Roman" pitchFamily="18" charset="0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bg1"/>
          </a:solidFill>
          <a:latin typeface="Times New Roman" pitchFamily="18" charset="0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bg1"/>
          </a:solidFill>
          <a:latin typeface="Times New Roman" pitchFamily="18" charset="0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9512" y="1556792"/>
            <a:ext cx="8550275" cy="1132384"/>
          </a:xfrm>
        </p:spPr>
        <p:txBody>
          <a:bodyPr/>
          <a:lstStyle/>
          <a:p>
            <a:pPr algn="ctr"/>
            <a:r>
              <a:rPr lang="zh-CN" altLang="en-US" sz="3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标准工时制作管理系统测试课题</a:t>
            </a:r>
            <a:r>
              <a:rPr lang="en-US" altLang="zh-CN" sz="3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3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上线日程商讨</a:t>
            </a:r>
            <a:endParaRPr lang="ja-JP" altLang="en-US" sz="4000" b="1" dirty="0">
              <a:solidFill>
                <a:srgbClr val="0000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3568" y="3632071"/>
            <a:ext cx="7575053" cy="727075"/>
          </a:xfrm>
          <a:noFill/>
        </p:spPr>
        <p:txBody>
          <a:bodyPr/>
          <a:lstStyle/>
          <a:p>
            <a:r>
              <a:rPr lang="zh-CN" altLang="en-US" sz="2000" dirty="0">
                <a:ea typeface="宋体" charset="-122"/>
              </a:rPr>
              <a:t>安全</a:t>
            </a:r>
            <a:r>
              <a:rPr lang="en-US" altLang="zh-CN" sz="2000" dirty="0">
                <a:ea typeface="宋体" charset="-122"/>
              </a:rPr>
              <a:t>.</a:t>
            </a:r>
            <a:r>
              <a:rPr lang="zh-CN" altLang="en-US" sz="2000" dirty="0">
                <a:ea typeface="宋体" charset="-122"/>
              </a:rPr>
              <a:t>基盘管理部</a:t>
            </a:r>
            <a:endParaRPr lang="en-GB" altLang="zh-CN" sz="2000" dirty="0">
              <a:ea typeface="宋体" charset="-122"/>
            </a:endParaRPr>
          </a:p>
          <a:p>
            <a:pPr>
              <a:buNone/>
            </a:pPr>
            <a:endParaRPr lang="en-US" altLang="zh-CN" sz="1800" dirty="0">
              <a:ea typeface="宋体" charset="-122"/>
            </a:endParaRPr>
          </a:p>
          <a:p>
            <a:r>
              <a:rPr lang="zh-CN" altLang="en-US" sz="2000" dirty="0">
                <a:ea typeface="宋体" charset="-122"/>
              </a:rPr>
              <a:t>作成日期：</a:t>
            </a:r>
            <a:r>
              <a:rPr lang="en-US" altLang="zh-CN" sz="2000" dirty="0">
                <a:ea typeface="宋体" charset="-122"/>
              </a:rPr>
              <a:t>2019</a:t>
            </a:r>
            <a:r>
              <a:rPr lang="zh-CN" altLang="en-US" sz="2000" dirty="0">
                <a:ea typeface="宋体" charset="-122"/>
              </a:rPr>
              <a:t>年</a:t>
            </a:r>
            <a:r>
              <a:rPr lang="en-US" altLang="zh-CN" sz="2000" dirty="0">
                <a:ea typeface="宋体" charset="-122"/>
              </a:rPr>
              <a:t>12</a:t>
            </a:r>
            <a:r>
              <a:rPr lang="zh-CN" altLang="en-US" sz="2000" dirty="0">
                <a:ea typeface="宋体" charset="-122"/>
              </a:rPr>
              <a:t>月</a:t>
            </a:r>
            <a:r>
              <a:rPr lang="en-US" altLang="zh-CN" sz="2000" dirty="0">
                <a:ea typeface="宋体" charset="-122"/>
              </a:rPr>
              <a:t>16</a:t>
            </a:r>
            <a:r>
              <a:rPr lang="zh-CN" altLang="en-US" sz="2000" dirty="0">
                <a:ea typeface="宋体" charset="-122"/>
              </a:rPr>
              <a:t>日</a:t>
            </a:r>
            <a:endParaRPr lang="en-US" altLang="zh-CN" sz="2000" dirty="0">
              <a:ea typeface="宋体" charset="-122"/>
            </a:endParaRPr>
          </a:p>
          <a:p>
            <a:pPr>
              <a:buNone/>
            </a:pPr>
            <a:r>
              <a:rPr lang="en-US" altLang="zh-CN" sz="2000" dirty="0">
                <a:ea typeface="宋体" charset="-122"/>
              </a:rPr>
              <a:t>                    </a:t>
            </a:r>
          </a:p>
          <a:p>
            <a:pPr>
              <a:buNone/>
            </a:pPr>
            <a:endParaRPr lang="en-US" altLang="zh-CN" sz="2000" dirty="0">
              <a:ea typeface="宋体" charset="-122"/>
            </a:endParaRPr>
          </a:p>
          <a:p>
            <a:pPr>
              <a:buNone/>
            </a:pPr>
            <a:r>
              <a:rPr lang="zh-CN" altLang="en-US" sz="2000" dirty="0">
                <a:ea typeface="宋体" charset="-122"/>
              </a:rPr>
              <a:t>                     </a:t>
            </a:r>
            <a:endParaRPr lang="ja-JP" altLang="en-US" sz="2000" dirty="0">
              <a:ea typeface="宋体" charset="-122"/>
            </a:endParaRPr>
          </a:p>
          <a:p>
            <a:pPr>
              <a:buNone/>
            </a:pPr>
            <a:endParaRPr lang="ja-JP" altLang="en-US" sz="2000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27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-14924" y="58735"/>
            <a:ext cx="8313679" cy="58349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696913" indent="-514350">
              <a:lnSpc>
                <a:spcPct val="150000"/>
              </a:lnSpc>
            </a:pPr>
            <a:r>
              <a:rPr lang="zh-CN" altLang="en-US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2E74BA3-D378-4DFB-9DA3-419B5EF64899}"/>
              </a:ext>
            </a:extLst>
          </p:cNvPr>
          <p:cNvSpPr txBox="1"/>
          <p:nvPr/>
        </p:nvSpPr>
        <p:spPr>
          <a:xfrm>
            <a:off x="433503" y="908720"/>
            <a:ext cx="7416824" cy="396044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测试日程回顾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测试课题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GB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讨论课题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上线日程要求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4890216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8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0" y="80373"/>
            <a:ext cx="8313679" cy="581057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696913" indent="-514350">
              <a:lnSpc>
                <a:spcPct val="150000"/>
              </a:lnSpc>
            </a:pPr>
            <a:r>
              <a:rPr lang="en-US" altLang="zh-CN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测试日程回顾</a:t>
            </a:r>
            <a:endParaRPr lang="en-US" altLang="zh-CN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AEE122B-1EBB-4C0B-82D7-F37E2E791699}"/>
              </a:ext>
            </a:extLst>
          </p:cNvPr>
          <p:cNvCxnSpPr>
            <a:cxnSpLocks/>
          </p:cNvCxnSpPr>
          <p:nvPr/>
        </p:nvCxnSpPr>
        <p:spPr bwMode="auto">
          <a:xfrm>
            <a:off x="615886" y="3980988"/>
            <a:ext cx="8106280" cy="1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B3EC6734-7134-4ABC-BD36-2434AFEA781A}"/>
              </a:ext>
            </a:extLst>
          </p:cNvPr>
          <p:cNvSpPr/>
          <p:nvPr/>
        </p:nvSpPr>
        <p:spPr>
          <a:xfrm>
            <a:off x="8093753" y="3135646"/>
            <a:ext cx="7553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上线</a:t>
            </a:r>
            <a:endParaRPr lang="en-US" altLang="zh-CN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2020/1/13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流程图: 接点 10">
            <a:extLst>
              <a:ext uri="{FF2B5EF4-FFF2-40B4-BE49-F238E27FC236}">
                <a16:creationId xmlns:a16="http://schemas.microsoft.com/office/drawing/2014/main" id="{33EAD1B2-81A2-4418-BE51-882CFAF4BDD4}"/>
              </a:ext>
            </a:extLst>
          </p:cNvPr>
          <p:cNvSpPr/>
          <p:nvPr/>
        </p:nvSpPr>
        <p:spPr bwMode="auto">
          <a:xfrm flipH="1">
            <a:off x="2533425" y="3863124"/>
            <a:ext cx="238375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  <a:ea typeface="ＭＳ Ｐゴシック" pitchFamily="50" charset="-128"/>
              </a:rPr>
              <a:t>2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12" name="流程图: 接点 11">
            <a:extLst>
              <a:ext uri="{FF2B5EF4-FFF2-40B4-BE49-F238E27FC236}">
                <a16:creationId xmlns:a16="http://schemas.microsoft.com/office/drawing/2014/main" id="{8828BA97-9C60-46A1-A262-FBE7877A6097}"/>
              </a:ext>
            </a:extLst>
          </p:cNvPr>
          <p:cNvSpPr/>
          <p:nvPr/>
        </p:nvSpPr>
        <p:spPr bwMode="auto">
          <a:xfrm flipH="1">
            <a:off x="463712" y="3851822"/>
            <a:ext cx="238375" cy="258327"/>
          </a:xfrm>
          <a:prstGeom prst="flowChartConnector">
            <a:avLst/>
          </a:prstGeom>
          <a:solidFill>
            <a:srgbClr val="00CC66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ＭＳ Ｐゴシック" pitchFamily="50" charset="-128"/>
              </a:rPr>
              <a:t>1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6AF17811-3875-43B3-A1EB-B5DF5921D353}"/>
              </a:ext>
            </a:extLst>
          </p:cNvPr>
          <p:cNvSpPr/>
          <p:nvPr/>
        </p:nvSpPr>
        <p:spPr bwMode="auto">
          <a:xfrm flipH="1">
            <a:off x="8510089" y="3851825"/>
            <a:ext cx="238375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  <a:ea typeface="ＭＳ Ｐゴシック" pitchFamily="50" charset="-128"/>
              </a:rPr>
              <a:t>5</a:t>
            </a:r>
            <a:endParaRPr lang="zh-CN" altLang="en-US" sz="1200" dirty="0">
              <a:solidFill>
                <a:schemeClr val="bg1"/>
              </a:solidFill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93727D7-F16A-447D-A6D1-8B2C36CB2137}"/>
              </a:ext>
            </a:extLst>
          </p:cNvPr>
          <p:cNvSpPr/>
          <p:nvPr/>
        </p:nvSpPr>
        <p:spPr>
          <a:xfrm>
            <a:off x="-613526" y="2978109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测试开始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2019/12/16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596EF139-5F35-46BF-BBEF-36891920B34B}"/>
              </a:ext>
            </a:extLst>
          </p:cNvPr>
          <p:cNvSpPr/>
          <p:nvPr/>
        </p:nvSpPr>
        <p:spPr bwMode="auto">
          <a:xfrm flipH="1">
            <a:off x="4446805" y="3863123"/>
            <a:ext cx="197203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  <a:ea typeface="ＭＳ Ｐゴシック" pitchFamily="50" charset="-128"/>
              </a:rPr>
              <a:t>3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717325E-5C9F-4229-AE2A-597AEA66E3B7}"/>
              </a:ext>
            </a:extLst>
          </p:cNvPr>
          <p:cNvSpPr/>
          <p:nvPr/>
        </p:nvSpPr>
        <p:spPr>
          <a:xfrm>
            <a:off x="1253403" y="2956580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课题打合</a:t>
            </a: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①</a:t>
            </a:r>
            <a:endParaRPr lang="en-US" altLang="zh-CN" sz="12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2019/12/26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606D3ED-C509-429C-A426-E3F70483DB05}"/>
              </a:ext>
            </a:extLst>
          </p:cNvPr>
          <p:cNvSpPr/>
          <p:nvPr/>
        </p:nvSpPr>
        <p:spPr>
          <a:xfrm>
            <a:off x="3216922" y="2976963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课题打合</a:t>
            </a: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②</a:t>
            </a:r>
            <a:endParaRPr lang="en-US" altLang="zh-CN" sz="12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2020/1/6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流程图: 接点 24">
            <a:extLst>
              <a:ext uri="{FF2B5EF4-FFF2-40B4-BE49-F238E27FC236}">
                <a16:creationId xmlns:a16="http://schemas.microsoft.com/office/drawing/2014/main" id="{428999C2-73C6-4F71-9F67-8766EB298BC4}"/>
              </a:ext>
            </a:extLst>
          </p:cNvPr>
          <p:cNvSpPr/>
          <p:nvPr/>
        </p:nvSpPr>
        <p:spPr bwMode="auto">
          <a:xfrm flipH="1">
            <a:off x="6535037" y="3860988"/>
            <a:ext cx="197203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ＭＳ Ｐゴシック" pitchFamily="50" charset="-128"/>
              </a:rPr>
              <a:t>4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E35BBD9-9D25-4AF4-94C6-D4140EE7436C}"/>
              </a:ext>
            </a:extLst>
          </p:cNvPr>
          <p:cNvSpPr/>
          <p:nvPr/>
        </p:nvSpPr>
        <p:spPr>
          <a:xfrm>
            <a:off x="5325151" y="2955733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测试总结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&amp;DR4a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确认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2020/1/10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13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EC9A57-BD6A-4EC1-A11B-C90EE61DD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77366"/>
            <a:ext cx="7377112" cy="461665"/>
          </a:xfrm>
        </p:spPr>
        <p:txBody>
          <a:bodyPr/>
          <a:lstStyle/>
          <a:p>
            <a:r>
              <a:rPr lang="en-US" altLang="ja-JP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测试课题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E88C4E6-B8AB-4FBE-89E1-C4B3ACEDA9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784795"/>
              </p:ext>
            </p:extLst>
          </p:nvPr>
        </p:nvGraphicFramePr>
        <p:xfrm>
          <a:off x="899592" y="472514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8" name="Worksheet" showAsIcon="1" r:id="rId3" imgW="914400" imgH="828720" progId="Excel.Sheet.12">
                  <p:embed/>
                </p:oleObj>
              </mc:Choice>
              <mc:Fallback>
                <p:oleObj name="Worksheet" showAsIcon="1" r:id="rId3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99592" y="472514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CC57D4A-A1EE-40E9-B4A0-7D778747E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024480"/>
              </p:ext>
            </p:extLst>
          </p:nvPr>
        </p:nvGraphicFramePr>
        <p:xfrm>
          <a:off x="323528" y="1124744"/>
          <a:ext cx="8496944" cy="32235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9756">
                  <a:extLst>
                    <a:ext uri="{9D8B030D-6E8A-4147-A177-3AD203B41FA5}">
                      <a16:colId xmlns:a16="http://schemas.microsoft.com/office/drawing/2014/main" val="2895343294"/>
                    </a:ext>
                  </a:extLst>
                </a:gridCol>
                <a:gridCol w="3568716">
                  <a:extLst>
                    <a:ext uri="{9D8B030D-6E8A-4147-A177-3AD203B41FA5}">
                      <a16:colId xmlns:a16="http://schemas.microsoft.com/office/drawing/2014/main" val="876511424"/>
                    </a:ext>
                  </a:extLst>
                </a:gridCol>
                <a:gridCol w="4248472">
                  <a:extLst>
                    <a:ext uri="{9D8B030D-6E8A-4147-A177-3AD203B41FA5}">
                      <a16:colId xmlns:a16="http://schemas.microsoft.com/office/drawing/2014/main" val="959283171"/>
                    </a:ext>
                  </a:extLst>
                </a:gridCol>
              </a:tblGrid>
              <a:tr h="64497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序列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课题处理状态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数量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28539"/>
                  </a:ext>
                </a:extLst>
              </a:tr>
              <a:tr h="4260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处理中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116613"/>
                  </a:ext>
                </a:extLst>
              </a:tr>
              <a:tr h="4260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待确定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18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9520285"/>
                  </a:ext>
                </a:extLst>
              </a:tr>
              <a:tr h="4260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已处理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194916"/>
                  </a:ext>
                </a:extLst>
              </a:tr>
              <a:tr h="4260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取消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887746"/>
                  </a:ext>
                </a:extLst>
              </a:tr>
              <a:tr h="4260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新课题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06645"/>
                  </a:ext>
                </a:extLst>
              </a:tr>
              <a:tr h="448456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汇计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188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067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10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EC9A57-BD6A-4EC1-A11B-C90EE61DD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77366"/>
            <a:ext cx="7377112" cy="461665"/>
          </a:xfrm>
        </p:spPr>
        <p:txBody>
          <a:bodyPr/>
          <a:lstStyle/>
          <a:p>
            <a:r>
              <a:rPr lang="en-US" altLang="ja-JP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讨论课题</a:t>
            </a:r>
            <a:r>
              <a:rPr lang="zh-CN" altLang="en-US" b="1" dirty="0">
                <a:solidFill>
                  <a:srgbClr val="0000FF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①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E3AE3FB-1B0A-4859-844C-604A68A8F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145831"/>
              </p:ext>
            </p:extLst>
          </p:nvPr>
        </p:nvGraphicFramePr>
        <p:xfrm>
          <a:off x="288925" y="980728"/>
          <a:ext cx="8737600" cy="5103558"/>
        </p:xfrm>
        <a:graphic>
          <a:graphicData uri="http://schemas.openxmlformats.org/drawingml/2006/table">
            <a:tbl>
              <a:tblPr/>
              <a:tblGrid>
                <a:gridCol w="596857">
                  <a:extLst>
                    <a:ext uri="{9D8B030D-6E8A-4147-A177-3AD203B41FA5}">
                      <a16:colId xmlns:a16="http://schemas.microsoft.com/office/drawing/2014/main" val="3636176483"/>
                    </a:ext>
                  </a:extLst>
                </a:gridCol>
                <a:gridCol w="958886">
                  <a:extLst>
                    <a:ext uri="{9D8B030D-6E8A-4147-A177-3AD203B41FA5}">
                      <a16:colId xmlns:a16="http://schemas.microsoft.com/office/drawing/2014/main" val="2083853430"/>
                    </a:ext>
                  </a:extLst>
                </a:gridCol>
                <a:gridCol w="3663436">
                  <a:extLst>
                    <a:ext uri="{9D8B030D-6E8A-4147-A177-3AD203B41FA5}">
                      <a16:colId xmlns:a16="http://schemas.microsoft.com/office/drawing/2014/main" val="1672470384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034319522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003075441"/>
                    </a:ext>
                  </a:extLst>
                </a:gridCol>
                <a:gridCol w="1502197">
                  <a:extLst>
                    <a:ext uri="{9D8B030D-6E8A-4147-A177-3AD203B41FA5}">
                      <a16:colId xmlns:a16="http://schemas.microsoft.com/office/drawing/2014/main" val="1240093603"/>
                    </a:ext>
                  </a:extLst>
                </a:gridCol>
              </a:tblGrid>
              <a:tr h="46318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序列</a:t>
                      </a: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功能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课题内容描述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开发时长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开发&amp;测试</a:t>
                      </a:r>
                      <a:br>
                        <a:rPr 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</a:br>
                      <a:r>
                        <a:rPr 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总时长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备注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284201"/>
                  </a:ext>
                </a:extLst>
              </a:tr>
              <a:tr h="46318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评估（人\天）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072751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UI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文件查找较为麻烦，需要手动输入检索条件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7403927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分析表录入模块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删除录入内容，只能一次删除一个单元格，不能一次选择多个进行删除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1.5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6722963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分析表录入模块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没有撤销上一步作业功能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4188597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分析表录入模块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分析表可以批量生成报表，批量复制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480814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分析表录入模块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使用方向键不能移动到No列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0.5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0.75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用户再确认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6359919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多语言版本（至少</a:t>
                      </a:r>
                      <a:r>
                        <a:rPr 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英文</a:t>
                      </a: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&amp;</a:t>
                      </a:r>
                      <a:r>
                        <a:rPr 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日文</a:t>
                      </a:r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60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再确认日程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5103583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分析表录入模块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查找与替换 功能 &amp;定义快捷键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1.5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8635091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分析表中Remark 2需要插入图片，并导出分析表也要有。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7.5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582204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166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报表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无预览功能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40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60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APJ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评估直接下载</a:t>
                      </a: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EXCEL 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打开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263350"/>
                  </a:ext>
                </a:extLst>
              </a:tr>
              <a:tr h="363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167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分析表录入时：没有连续选定区域后计算并汇总指标值功能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zh-CN" sz="1200" b="0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一期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0241922"/>
                  </a:ext>
                </a:extLst>
              </a:tr>
              <a:tr h="0">
                <a:tc gridSpan="3">
                  <a:txBody>
                    <a:bodyPr/>
                    <a:lstStyle/>
                    <a:p>
                      <a:pPr algn="r" fontAlgn="ctr"/>
                      <a:r>
                        <a:rPr 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</a:p>
                    <a:p>
                      <a:pPr algn="r" fontAlgn="ctr"/>
                      <a:r>
                        <a:rPr 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</a:p>
                    <a:p>
                      <a:pPr algn="r" fontAlgn="ctr"/>
                      <a:r>
                        <a:rPr 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  <a:r>
                        <a:rPr kumimoji="1"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汇总</a:t>
                      </a:r>
                    </a:p>
                  </a:txBody>
                  <a:tcPr marL="7338" marR="7338" marT="733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115.5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173.25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　</a:t>
                      </a:r>
                    </a:p>
                  </a:txBody>
                  <a:tcPr marL="7338" marR="7338" marT="73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946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33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EC9A57-BD6A-4EC1-A11B-C90EE61DD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77366"/>
            <a:ext cx="7377112" cy="461665"/>
          </a:xfrm>
        </p:spPr>
        <p:txBody>
          <a:bodyPr/>
          <a:lstStyle/>
          <a:p>
            <a:r>
              <a:rPr lang="en-US" altLang="ja-JP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讨论课题</a:t>
            </a:r>
            <a:r>
              <a:rPr lang="zh-CN" altLang="en-US" b="1" dirty="0">
                <a:solidFill>
                  <a:srgbClr val="0000FF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②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E1E55DD-8DD7-4EA3-9176-859EABEC9B7A}"/>
              </a:ext>
            </a:extLst>
          </p:cNvPr>
          <p:cNvSpPr txBox="1"/>
          <p:nvPr/>
        </p:nvSpPr>
        <p:spPr>
          <a:xfrm>
            <a:off x="323528" y="836712"/>
            <a:ext cx="2664296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￭分析表、报表生成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&amp;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存放</a:t>
            </a:r>
            <a:r>
              <a:rPr lang="en-US" altLang="zh-CN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&amp;</a:t>
            </a:r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查看、审批功能要求</a:t>
            </a:r>
            <a:endParaRPr lang="en-US" altLang="zh-CN" sz="2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altLang="zh-CN" sz="2400" b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6" name="对象 5">
            <a:hlinkClick r:id="" action="ppaction://ole?verb=0"/>
            <a:extLst>
              <a:ext uri="{FF2B5EF4-FFF2-40B4-BE49-F238E27FC236}">
                <a16:creationId xmlns:a16="http://schemas.microsoft.com/office/drawing/2014/main" id="{743AC163-D28D-4BA6-ABB6-D78C575CBF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94412"/>
              </p:ext>
            </p:extLst>
          </p:nvPr>
        </p:nvGraphicFramePr>
        <p:xfrm>
          <a:off x="2411760" y="1556792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8" name="演示文稿" showAsIcon="1" r:id="rId3" imgW="914400" imgH="828720" progId="PowerPoint.Show.12">
                  <p:embed/>
                </p:oleObj>
              </mc:Choice>
              <mc:Fallback>
                <p:oleObj name="演示文稿" showAsIcon="1" r:id="rId3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11760" y="1556792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148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EC9A57-BD6A-4EC1-A11B-C90EE61DD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77366"/>
            <a:ext cx="7377112" cy="461665"/>
          </a:xfrm>
        </p:spPr>
        <p:txBody>
          <a:bodyPr/>
          <a:lstStyle/>
          <a:p>
            <a:r>
              <a:rPr lang="en-US" altLang="ja-JP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讨论课题</a:t>
            </a:r>
            <a:r>
              <a:rPr lang="zh-CN" altLang="en-US" b="1" dirty="0">
                <a:solidFill>
                  <a:srgbClr val="0000FF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③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6083432-DE52-4327-85D1-397A38D5F2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8875234"/>
              </p:ext>
            </p:extLst>
          </p:nvPr>
        </p:nvGraphicFramePr>
        <p:xfrm>
          <a:off x="323528" y="1700808"/>
          <a:ext cx="8568953" cy="44424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08493">
                  <a:extLst>
                    <a:ext uri="{9D8B030D-6E8A-4147-A177-3AD203B41FA5}">
                      <a16:colId xmlns:a16="http://schemas.microsoft.com/office/drawing/2014/main" val="4275270660"/>
                    </a:ext>
                  </a:extLst>
                </a:gridCol>
                <a:gridCol w="1943474">
                  <a:extLst>
                    <a:ext uri="{9D8B030D-6E8A-4147-A177-3AD203B41FA5}">
                      <a16:colId xmlns:a16="http://schemas.microsoft.com/office/drawing/2014/main" val="3614105448"/>
                    </a:ext>
                  </a:extLst>
                </a:gridCol>
                <a:gridCol w="2208493">
                  <a:extLst>
                    <a:ext uri="{9D8B030D-6E8A-4147-A177-3AD203B41FA5}">
                      <a16:colId xmlns:a16="http://schemas.microsoft.com/office/drawing/2014/main" val="2217600740"/>
                    </a:ext>
                  </a:extLst>
                </a:gridCol>
                <a:gridCol w="2208493">
                  <a:extLst>
                    <a:ext uri="{9D8B030D-6E8A-4147-A177-3AD203B41FA5}">
                      <a16:colId xmlns:a16="http://schemas.microsoft.com/office/drawing/2014/main" val="168883914"/>
                    </a:ext>
                  </a:extLst>
                </a:gridCol>
              </a:tblGrid>
              <a:tr h="616657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>
                          <a:effectLst/>
                        </a:rPr>
                        <a:t>总部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>
                          <a:effectLst/>
                        </a:rPr>
                        <a:t>中心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>
                          <a:effectLst/>
                        </a:rPr>
                        <a:t>部门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>
                          <a:effectLst/>
                        </a:rPr>
                        <a:t>工场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7671820"/>
                  </a:ext>
                </a:extLst>
              </a:tr>
              <a:tr h="440469">
                <a:tc rowSpan="1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ESL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</a:t>
                      </a:r>
                      <a:r>
                        <a:rPr lang="zh-CN" sz="1100" dirty="0">
                          <a:effectLst/>
                        </a:rPr>
                        <a:t>制造中心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100">
                          <a:effectLst/>
                        </a:rPr>
                        <a:t>完成品制造部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LFP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1600110"/>
                  </a:ext>
                </a:extLst>
              </a:tr>
              <a:tr h="37754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100" dirty="0">
                          <a:effectLst/>
                        </a:rPr>
                        <a:t>小型</a:t>
                      </a:r>
                      <a:r>
                        <a:rPr lang="en-US" sz="1100" dirty="0">
                          <a:effectLst/>
                        </a:rPr>
                        <a:t>P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6555887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RS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7237458"/>
                  </a:ext>
                </a:extLst>
              </a:tr>
              <a:tr h="49080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100">
                          <a:effectLst/>
                        </a:rPr>
                        <a:t>要素技术制造部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100" dirty="0">
                          <a:effectLst/>
                        </a:rPr>
                        <a:t>要素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60865969"/>
                  </a:ext>
                </a:extLst>
              </a:tr>
              <a:tr h="3649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9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VP </a:t>
                      </a:r>
                      <a:r>
                        <a:rPr lang="zh-CN" sz="1100" dirty="0">
                          <a:effectLst/>
                        </a:rPr>
                        <a:t>中心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 rowSpan="9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100" dirty="0">
                          <a:effectLst/>
                        </a:rPr>
                        <a:t>完成品组立技术部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LCU/CAMERA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54249284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LD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3153370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MOCK</a:t>
                      </a:r>
                      <a:r>
                        <a:rPr lang="zh-CN" sz="1100">
                          <a:effectLst/>
                        </a:rPr>
                        <a:t>品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1243779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PEN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31033858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POP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954040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LAMP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66169282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AS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7743985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LENS</a:t>
                      </a:r>
                      <a:endParaRPr lang="zh-CN" sz="10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71528676"/>
                  </a:ext>
                </a:extLst>
              </a:tr>
              <a:tr h="2391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VD</a:t>
                      </a:r>
                      <a:endParaRPr lang="zh-CN" sz="10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421867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E1E55DD-8DD7-4EA3-9176-859EABEC9B7A}"/>
              </a:ext>
            </a:extLst>
          </p:cNvPr>
          <p:cNvSpPr txBox="1"/>
          <p:nvPr/>
        </p:nvSpPr>
        <p:spPr>
          <a:xfrm>
            <a:off x="323528" y="836712"/>
            <a:ext cx="2664296" cy="461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2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￭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权限控制</a:t>
            </a:r>
          </a:p>
        </p:txBody>
      </p:sp>
    </p:spTree>
    <p:extLst>
      <p:ext uri="{BB962C8B-B14F-4D97-AF65-F5344CB8AC3E}">
        <p14:creationId xmlns:p14="http://schemas.microsoft.com/office/powerpoint/2010/main" val="239735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107504" y="80373"/>
            <a:ext cx="8313679" cy="581057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696913" indent="-514350">
              <a:lnSpc>
                <a:spcPct val="150000"/>
              </a:lnSpc>
            </a:pPr>
            <a:r>
              <a:rPr lang="en-US" altLang="zh-CN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en-US" altLang="zh-CN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上线日程要求</a:t>
            </a:r>
            <a:endParaRPr lang="en-US" altLang="zh-CN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8162C1E-1802-43D7-AF37-8A1D0E034EE9}"/>
              </a:ext>
            </a:extLst>
          </p:cNvPr>
          <p:cNvCxnSpPr>
            <a:cxnSpLocks/>
          </p:cNvCxnSpPr>
          <p:nvPr/>
        </p:nvCxnSpPr>
        <p:spPr bwMode="auto">
          <a:xfrm>
            <a:off x="615886" y="4008617"/>
            <a:ext cx="8106280" cy="1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155693BA-1AFA-4930-9C06-6C0B37793131}"/>
              </a:ext>
            </a:extLst>
          </p:cNvPr>
          <p:cNvSpPr/>
          <p:nvPr/>
        </p:nvSpPr>
        <p:spPr>
          <a:xfrm>
            <a:off x="8251608" y="3075665"/>
            <a:ext cx="7553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上线</a:t>
            </a:r>
            <a:endParaRPr lang="en-US" altLang="zh-CN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2020/2/17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78660072-BD4E-4492-9BCE-2EF952D7AECA}"/>
              </a:ext>
            </a:extLst>
          </p:cNvPr>
          <p:cNvSpPr/>
          <p:nvPr/>
        </p:nvSpPr>
        <p:spPr bwMode="auto">
          <a:xfrm flipH="1">
            <a:off x="2533425" y="3890753"/>
            <a:ext cx="238375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  <a:ea typeface="ＭＳ Ｐゴシック" pitchFamily="50" charset="-128"/>
              </a:rPr>
              <a:t>2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28" name="流程图: 接点 27">
            <a:extLst>
              <a:ext uri="{FF2B5EF4-FFF2-40B4-BE49-F238E27FC236}">
                <a16:creationId xmlns:a16="http://schemas.microsoft.com/office/drawing/2014/main" id="{784ADC28-EEAB-476B-9AE2-E9C2BC65D6D0}"/>
              </a:ext>
            </a:extLst>
          </p:cNvPr>
          <p:cNvSpPr/>
          <p:nvPr/>
        </p:nvSpPr>
        <p:spPr bwMode="auto">
          <a:xfrm flipH="1">
            <a:off x="463712" y="3879451"/>
            <a:ext cx="238375" cy="258327"/>
          </a:xfrm>
          <a:prstGeom prst="flowChartConnector">
            <a:avLst/>
          </a:prstGeom>
          <a:solidFill>
            <a:srgbClr val="00CC66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ＭＳ Ｐゴシック" pitchFamily="50" charset="-128"/>
              </a:rPr>
              <a:t>1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29" name="流程图: 接点 28">
            <a:extLst>
              <a:ext uri="{FF2B5EF4-FFF2-40B4-BE49-F238E27FC236}">
                <a16:creationId xmlns:a16="http://schemas.microsoft.com/office/drawing/2014/main" id="{D78C92DD-7356-433E-8E71-7871AFFD0D55}"/>
              </a:ext>
            </a:extLst>
          </p:cNvPr>
          <p:cNvSpPr/>
          <p:nvPr/>
        </p:nvSpPr>
        <p:spPr bwMode="auto">
          <a:xfrm flipH="1">
            <a:off x="8510089" y="3879454"/>
            <a:ext cx="238375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  <a:ea typeface="ＭＳ Ｐゴシック" pitchFamily="50" charset="-128"/>
              </a:rPr>
              <a:t>5</a:t>
            </a:r>
            <a:endParaRPr lang="zh-CN" altLang="en-US" sz="1200" dirty="0">
              <a:solidFill>
                <a:schemeClr val="bg1"/>
              </a:solidFill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2201975-659B-4A5F-89CD-1939B1B585E5}"/>
              </a:ext>
            </a:extLst>
          </p:cNvPr>
          <p:cNvSpPr/>
          <p:nvPr/>
        </p:nvSpPr>
        <p:spPr>
          <a:xfrm>
            <a:off x="-613526" y="3005738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测试开始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2019/12/16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DBE90F3F-E8B2-49C6-BA32-4E5D8BD6DD02}"/>
              </a:ext>
            </a:extLst>
          </p:cNvPr>
          <p:cNvSpPr/>
          <p:nvPr/>
        </p:nvSpPr>
        <p:spPr>
          <a:xfrm>
            <a:off x="1253403" y="2984209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课题打合</a:t>
            </a: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①</a:t>
            </a:r>
            <a:endParaRPr lang="en-US" altLang="zh-CN" sz="12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2020/2/6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流程图: 接点 33">
            <a:extLst>
              <a:ext uri="{FF2B5EF4-FFF2-40B4-BE49-F238E27FC236}">
                <a16:creationId xmlns:a16="http://schemas.microsoft.com/office/drawing/2014/main" id="{57A4A918-9919-40B0-91EC-DA7C7D7563C0}"/>
              </a:ext>
            </a:extLst>
          </p:cNvPr>
          <p:cNvSpPr/>
          <p:nvPr/>
        </p:nvSpPr>
        <p:spPr bwMode="auto">
          <a:xfrm flipH="1">
            <a:off x="6535037" y="3888617"/>
            <a:ext cx="197203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ＭＳ Ｐゴシック" pitchFamily="50" charset="-128"/>
              </a:rPr>
              <a:t>4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BF4FCE3-02D1-4F1B-BBBB-63079D2AC685}"/>
              </a:ext>
            </a:extLst>
          </p:cNvPr>
          <p:cNvSpPr/>
          <p:nvPr/>
        </p:nvSpPr>
        <p:spPr>
          <a:xfrm>
            <a:off x="3282980" y="2923391"/>
            <a:ext cx="263122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测试总结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&amp;DR4a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确认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2020/2/13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流程图: 接点 46">
            <a:extLst>
              <a:ext uri="{FF2B5EF4-FFF2-40B4-BE49-F238E27FC236}">
                <a16:creationId xmlns:a16="http://schemas.microsoft.com/office/drawing/2014/main" id="{6F020C0C-C461-4C24-A49E-441E1A86559D}"/>
              </a:ext>
            </a:extLst>
          </p:cNvPr>
          <p:cNvSpPr/>
          <p:nvPr/>
        </p:nvSpPr>
        <p:spPr bwMode="auto">
          <a:xfrm flipH="1">
            <a:off x="4499992" y="3861048"/>
            <a:ext cx="197203" cy="258327"/>
          </a:xfrm>
          <a:prstGeom prst="flowChartConnector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CN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ＭＳ Ｐゴシック" pitchFamily="50" charset="-128"/>
              </a:rPr>
              <a:t>4</a:t>
            </a:r>
            <a:endParaRPr kumimoji="1" lang="zh-CN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  <a:ea typeface="ＭＳ Ｐゴシック" pitchFamily="50" charset="-128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F41DCEE-7523-4215-980A-213863B0C1D6}"/>
              </a:ext>
            </a:extLst>
          </p:cNvPr>
          <p:cNvSpPr/>
          <p:nvPr/>
        </p:nvSpPr>
        <p:spPr>
          <a:xfrm>
            <a:off x="5416627" y="3037194"/>
            <a:ext cx="26312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检收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2020/2/14-15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57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ja-JP" altLang="en-US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115716" name="Picture 4" descr="Tagline_Col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838" y="2636838"/>
            <a:ext cx="3602037" cy="156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92448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7年度ESL地域支援案">
  <a:themeElements>
    <a:clrScheme name="IT_Pre-design_Promotion_Form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0218B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ABC4"/>
      </a:accent5>
      <a:accent6>
        <a:srgbClr val="2D2DB9"/>
      </a:accent6>
      <a:hlink>
        <a:srgbClr val="CCCCFF"/>
      </a:hlink>
      <a:folHlink>
        <a:srgbClr val="B2B2B2"/>
      </a:folHlink>
    </a:clrScheme>
    <a:fontScheme name="IT_Pre-design_Promotion_Form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pitchFamily="50" charset="-128"/>
          </a:defRPr>
        </a:defPPr>
      </a:lstStyle>
    </a:lnDef>
    <a:txDef>
      <a:spPr>
        <a:noFill/>
      </a:spPr>
      <a:bodyPr wrap="none" rtlCol="0">
        <a:noAutofit/>
      </a:bodyPr>
      <a:lstStyle>
        <a:defPPr>
          <a:defRPr sz="1100" dirty="0" smtClean="0"/>
        </a:defPPr>
      </a:lstStyle>
    </a:txDef>
  </a:objectDefaults>
  <a:extraClrSchemeLst>
    <a:extraClrScheme>
      <a:clrScheme name="IT_Pre-design_Promotion_Form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T_Pre-design_Promotion_Form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10218B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ABC4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10218B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ABC4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_Pre-design_Promotion_Form 10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10218B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ABC4"/>
        </a:accent5>
        <a:accent6>
          <a:srgbClr val="2D2D8A"/>
        </a:accent6>
        <a:hlink>
          <a:srgbClr val="56C0B3"/>
        </a:hlink>
        <a:folHlink>
          <a:srgbClr val="98D28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1F4EC206070391448094AC15ABAAFDF4" ma:contentTypeVersion="0" ma:contentTypeDescription="新しいドキュメントを作成します。" ma:contentTypeScope="" ma:versionID="9483f4a49951347d6fbce58af0ed1f6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8c216975fa0084bb3f54c3fd858a610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BC19CF-322B-4802-9611-E8CB48815C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7C8C06F-41AA-4648-88EF-AFE5365D9D71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3BEFB24-79B5-4464-BFBF-B22DCE10C4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2017年度ESL地域支援案</Template>
  <TotalTime>17419</TotalTime>
  <Words>409</Words>
  <Application>Microsoft Office PowerPoint</Application>
  <PresentationFormat>全屏显示(4:3)</PresentationFormat>
  <Paragraphs>190</Paragraphs>
  <Slides>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Microsoft YaHei Light</vt:lpstr>
      <vt:lpstr>ＭＳ Ｐゴシック</vt:lpstr>
      <vt:lpstr>宋体</vt:lpstr>
      <vt:lpstr>宋体</vt:lpstr>
      <vt:lpstr>微软雅黑</vt:lpstr>
      <vt:lpstr>微软雅黑</vt:lpstr>
      <vt:lpstr>Arial</vt:lpstr>
      <vt:lpstr>Calibri</vt:lpstr>
      <vt:lpstr>Times New Roman</vt:lpstr>
      <vt:lpstr>2017年度ESL地域支援案</vt:lpstr>
      <vt:lpstr>Worksheet</vt:lpstr>
      <vt:lpstr>Microsoft PowerPoint 演示文稿</vt:lpstr>
      <vt:lpstr>标准工时制作管理系统测试课题&amp;上线日程商讨</vt:lpstr>
      <vt:lpstr>目录</vt:lpstr>
      <vt:lpstr>1.测试日程回顾</vt:lpstr>
      <vt:lpstr>2.测试课题</vt:lpstr>
      <vt:lpstr>3.讨论课题①</vt:lpstr>
      <vt:lpstr>4.讨论课题②</vt:lpstr>
      <vt:lpstr>3.讨论课题③</vt:lpstr>
      <vt:lpstr>4. 上线日程要求</vt:lpstr>
      <vt:lpstr>PowerPoint 演示文稿</vt:lpstr>
    </vt:vector>
  </TitlesOfParts>
  <Manager>Ito Yasuhiko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2017年度EWL支援（案）</dc:title>
  <dc:creator>Iwakiri Tetsuya(EWL)</dc:creator>
  <cp:keywords>システムDR1</cp:keywords>
  <cp:lastModifiedBy>Lv Peng Yun</cp:lastModifiedBy>
  <cp:revision>1297</cp:revision>
  <cp:lastPrinted>2017-12-08T06:24:19Z</cp:lastPrinted>
  <dcterms:created xsi:type="dcterms:W3CDTF">2017-01-04T06:11:34Z</dcterms:created>
  <dcterms:modified xsi:type="dcterms:W3CDTF">2020-01-16T08:13:00Z</dcterms:modified>
  <cp:category>部門基準;テンプレート</cp:category>
  <cp:version>A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0x0101001F4EC206070391448094AC15ABAAFDF4</vt:lpwstr>
  </property>
</Properties>
</file>

<file path=docProps/thumbnail.jpeg>
</file>